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70" r:id="rId5"/>
    <p:sldId id="271" r:id="rId6"/>
    <p:sldId id="279" r:id="rId7"/>
    <p:sldId id="318" r:id="rId8"/>
    <p:sldId id="319" r:id="rId9"/>
    <p:sldId id="298" r:id="rId10"/>
    <p:sldId id="320" r:id="rId11"/>
    <p:sldId id="322" r:id="rId12"/>
    <p:sldId id="323" r:id="rId13"/>
    <p:sldId id="309" r:id="rId14"/>
    <p:sldId id="325" r:id="rId15"/>
    <p:sldId id="326" r:id="rId16"/>
    <p:sldId id="324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27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45" r:id="rId35"/>
    <p:sldId id="315" r:id="rId36"/>
    <p:sldId id="301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7"/>
    <a:srgbClr val="F7F7F7"/>
    <a:srgbClr val="007DDA"/>
    <a:srgbClr val="00B4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7EF69-DECC-2B3E-CEA1-81E5F203E032}" v="194" dt="2025-06-11T15:25:12.095"/>
    <p1510:client id="{67F14F08-FE77-35A4-A20A-CE037D138723}" v="534" dt="2025-06-11T15:10:22.422"/>
    <p1510:client id="{9B788620-296B-BD97-7FA3-7ABA13E5ED0A}" v="693" dt="2025-06-12T11:05:02.226"/>
    <p1510:client id="{D1F8DB48-D3DD-E508-6E40-008A4C5CCEAB}" v="2" dt="2025-06-12T14:36:4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9125-73A7-5758-4E0D-C600A53ED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A9170-2BBD-3A58-11C7-338B4EE45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846BE-668C-AC14-A703-85350FF54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99AE5-D903-86D2-3789-57CC2D8F2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12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2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4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B11C69CE-4771-4BFA-AD70-0E51ABA58D6D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5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258B73AF-3955-4569-8B4F-B329360A9CBD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5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31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3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2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0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43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4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ADC8C146-0A20-4029-98D5-9A42EEDF8B24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9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87C12A2F-57DF-45DA-A7E9-678FD33267B9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766791B-F730-470C-BD5E-FFF8D449589F}" type="datetime1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84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3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E5AD3D17-73C9-402C-91E7-BA73E6829C50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C77A7CDD-9512-40CC-9351-FC0DE186CFBD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12DB3EA1-DD0C-4B8D-8364-52024B4530F1}" type="datetime1">
              <a:rPr lang="en-US" smtClean="0"/>
              <a:t>6/14/2025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95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82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7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8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9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0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03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4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27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87CFF128-BAC7-4E0D-8F77-28A571D93B6F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6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157987AA-E4E6-4FC1-BAD8-09A952212C58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6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6/14/2025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6/14/2025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650" r:id="rId5"/>
    <p:sldLayoutId id="2147483711" r:id="rId6"/>
    <p:sldLayoutId id="2147483654" r:id="rId7"/>
    <p:sldLayoutId id="2147483758" r:id="rId8"/>
    <p:sldLayoutId id="2147483759" r:id="rId9"/>
    <p:sldLayoutId id="2147483705" r:id="rId10"/>
    <p:sldLayoutId id="21474837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56" r:id="rId40"/>
    <p:sldLayoutId id="214748375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763" r:id="rId48"/>
    <p:sldLayoutId id="2147483760" r:id="rId49"/>
    <p:sldLayoutId id="2147483699" r:id="rId50"/>
    <p:sldLayoutId id="2147483762" r:id="rId51"/>
    <p:sldLayoutId id="2147483761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661" r:id="rId5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>
            <a:extLst>
              <a:ext uri="{FF2B5EF4-FFF2-40B4-BE49-F238E27FC236}">
                <a16:creationId xmlns:a16="http://schemas.microsoft.com/office/drawing/2014/main" id="{D24A2741-D9AA-DD7A-9493-007C8662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/>
          <a:p>
            <a:r>
              <a:rPr lang="en-US" altLang="zh-CN" err="1"/>
              <a:t>Eksploracja</a:t>
            </a:r>
            <a:r>
              <a:rPr lang="en-US" altLang="zh-CN"/>
              <a:t> danych 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ACC83394-C51A-46B8-5282-9F054A03F9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743" y="4136267"/>
            <a:ext cx="8913982" cy="4396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sz="2800"/>
              <a:t>Agnieszka Kulesz, Hania Gibus, Igor </a:t>
            </a:r>
            <a:r>
              <a:rPr lang="en-US" altLang="zh-CN" sz="2800" err="1"/>
              <a:t>Józefowicz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6284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F905C-3FFF-84AD-1613-7D319BF9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/>
              <a:t>Utworzenie</a:t>
            </a:r>
            <a:r>
              <a:rPr lang="en-US" sz="5000" dirty="0"/>
              <a:t> </a:t>
            </a:r>
            <a:r>
              <a:rPr lang="en-US" sz="5000" dirty="0" err="1"/>
              <a:t>modelu</a:t>
            </a:r>
            <a:r>
              <a:rPr lang="en-US" sz="5000" dirty="0"/>
              <a:t>:</a:t>
            </a:r>
            <a:br>
              <a:rPr lang="en-US" sz="5000" dirty="0"/>
            </a:br>
            <a:r>
              <a:rPr lang="en-US" sz="5000" dirty="0" err="1"/>
              <a:t>Drzewo</a:t>
            </a:r>
            <a:r>
              <a:rPr lang="en-US" sz="5000" dirty="0"/>
              <a:t> </a:t>
            </a:r>
            <a:r>
              <a:rPr lang="en-US" sz="5000"/>
              <a:t>decyzyjne</a:t>
            </a:r>
            <a:endParaRPr lang="en-US" sz="5000" dirty="0"/>
          </a:p>
        </p:txBody>
      </p:sp>
      <p:sp>
        <p:nvSpPr>
          <p:cNvPr id="5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ree with many lights on it&#10;&#10;AI-generated content may be incorrect.">
            <a:extLst>
              <a:ext uri="{FF2B5EF4-FFF2-40B4-BE49-F238E27FC236}">
                <a16:creationId xmlns:a16="http://schemas.microsoft.com/office/drawing/2014/main" id="{D9A9B903-177D-F1B3-69E7-1914608B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785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4951-6F70-7B39-415F-BD1A17548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D4C3-02D1-F8C9-024D-A532D736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800" err="1"/>
              <a:t>Wykorzystane</a:t>
            </a:r>
            <a:r>
              <a:rPr lang="en-US" sz="4800" dirty="0"/>
              <a:t> </a:t>
            </a:r>
            <a:r>
              <a:rPr lang="en-US" sz="4800" err="1"/>
              <a:t>biblioteki</a:t>
            </a:r>
            <a:endParaRPr lang="en-US" sz="4800"/>
          </a:p>
        </p:txBody>
      </p:sp>
      <p:pic>
        <p:nvPicPr>
          <p:cNvPr id="4" name="Picture 3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DF0AB34B-BDF4-FD5E-D632-35A2AE3C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" y="1229783"/>
            <a:ext cx="3619500" cy="3619500"/>
          </a:xfrm>
          <a:prstGeom prst="rect">
            <a:avLst/>
          </a:prstGeom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99D89385-D810-51C4-CC3D-B96DA440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86" y="4051652"/>
            <a:ext cx="4282109" cy="219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29B0E-94F6-D13B-F249-669B6DCD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061" y="2237011"/>
            <a:ext cx="4961467" cy="1282700"/>
          </a:xfrm>
          <a:prstGeom prst="rect">
            <a:avLst/>
          </a:prstGeom>
        </p:spPr>
      </p:pic>
      <p:pic>
        <p:nvPicPr>
          <p:cNvPr id="8" name="Picture 7" descr="A blue and orange circle with black text&#10;&#10;AI-generated content may be incorrect.">
            <a:extLst>
              <a:ext uri="{FF2B5EF4-FFF2-40B4-BE49-F238E27FC236}">
                <a16:creationId xmlns:a16="http://schemas.microsoft.com/office/drawing/2014/main" id="{870CDDA1-B09F-7B2C-BD03-CF25D8EBF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05" y="4050300"/>
            <a:ext cx="3835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1B6B2-FEE7-85B1-8EB7-9C4A25F3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81B3-95F0-082D-2ADB-36646FC4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800" dirty="0" err="1"/>
              <a:t>Najważniejsze</a:t>
            </a:r>
            <a:r>
              <a:rPr lang="en-US" sz="4800" dirty="0"/>
              <a:t> </a:t>
            </a:r>
            <a:r>
              <a:rPr lang="en-US" sz="4800" dirty="0" err="1"/>
              <a:t>importy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5C860-E858-A460-FD04-9068D75D98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5043892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buChar char="•"/>
            </a:pP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sklearn.model_selection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train_test_split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GridSearchCV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StratifiedKFold</a:t>
            </a:r>
            <a:endParaRPr lang="en-US" sz="2400"/>
          </a:p>
          <a:p>
            <a:endParaRPr lang="en-US" sz="2400" dirty="0">
              <a:solidFill>
                <a:srgbClr val="3B3B3B"/>
              </a:solidFill>
              <a:latin typeface="Consolas"/>
            </a:endParaRPr>
          </a:p>
          <a:p>
            <a:r>
              <a:rPr lang="en-US" sz="2400" dirty="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sklearn.preprocessing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err="1">
                <a:solidFill>
                  <a:srgbClr val="3B3B3B"/>
                </a:solidFill>
                <a:latin typeface="Consolas"/>
              </a:rPr>
              <a:t>OneHotEncoder</a:t>
            </a:r>
            <a:endParaRPr lang="en-US" sz="2400">
              <a:solidFill>
                <a:srgbClr val="000000"/>
              </a:solidFill>
              <a:latin typeface="Corbel"/>
            </a:endParaRPr>
          </a:p>
          <a:p>
            <a:endParaRPr lang="en-US" sz="2400" dirty="0">
              <a:solidFill>
                <a:srgbClr val="3B3B3B"/>
              </a:solidFill>
              <a:latin typeface="Consolas"/>
            </a:endParaRPr>
          </a:p>
          <a:p>
            <a:r>
              <a:rPr lang="en-US" sz="2400" dirty="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Consolas"/>
              </a:rPr>
              <a:t>sklearn.tree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Consolas"/>
              </a:rPr>
              <a:t>DecisionTreeClassifier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2400" dirty="0" err="1">
                <a:solidFill>
                  <a:srgbClr val="3B3B3B"/>
                </a:solidFill>
                <a:latin typeface="Consolas"/>
              </a:rPr>
              <a:t>plot_tree</a:t>
            </a:r>
            <a:endParaRPr lang="en-US" sz="2400" dirty="0" err="1">
              <a:solidFill>
                <a:srgbClr val="000000"/>
              </a:solidFill>
              <a:latin typeface="Corbel"/>
            </a:endParaRPr>
          </a:p>
          <a:p>
            <a:endParaRPr lang="en-US" sz="2400" dirty="0">
              <a:solidFill>
                <a:srgbClr val="AF00DB"/>
              </a:solidFill>
              <a:latin typeface="Consolas"/>
            </a:endParaRPr>
          </a:p>
          <a:p>
            <a:r>
              <a:rPr lang="en-US" sz="2400" dirty="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Consolas"/>
              </a:rPr>
              <a:t>sklearn.ensemble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2400" dirty="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Consolas"/>
              </a:rPr>
              <a:t>RandomForestClassifier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714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DAD6F-60D0-E21F-9529-E3079594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7A23C-A2D4-694B-7E1B-C934E22C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5013367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dirty="0" err="1"/>
              <a:t>Wyniki</a:t>
            </a:r>
            <a:r>
              <a:rPr lang="en-US" sz="4400" dirty="0"/>
              <a:t> </a:t>
            </a:r>
            <a:r>
              <a:rPr lang="en-US" sz="4400" dirty="0" err="1"/>
              <a:t>i</a:t>
            </a:r>
            <a:br>
              <a:rPr lang="en-US" sz="4400" dirty="0"/>
            </a:br>
            <a:r>
              <a:rPr lang="en-US" sz="4400" dirty="0" err="1"/>
              <a:t>eksperymenty</a:t>
            </a:r>
            <a:r>
              <a:rPr lang="en-US" sz="4400" dirty="0"/>
              <a:t> z </a:t>
            </a:r>
            <a:r>
              <a:rPr lang="en-US" sz="4400" dirty="0" err="1"/>
              <a:t>modelem</a:t>
            </a:r>
            <a:r>
              <a:rPr lang="en-US" sz="4400" dirty="0"/>
              <a:t> </a:t>
            </a:r>
            <a:r>
              <a:rPr lang="en-US" sz="4400" dirty="0" err="1"/>
              <a:t>i</a:t>
            </a:r>
            <a:r>
              <a:rPr lang="en-US" sz="4400" dirty="0"/>
              <a:t> </a:t>
            </a:r>
            <a:r>
              <a:rPr lang="en-US" sz="4400" dirty="0" err="1"/>
              <a:t>zbiorem</a:t>
            </a:r>
            <a:r>
              <a:rPr lang="en-US" sz="4400" dirty="0"/>
              <a:t> </a:t>
            </a:r>
            <a:r>
              <a:rPr lang="en-US" sz="4400" dirty="0" err="1"/>
              <a:t>danych</a:t>
            </a:r>
            <a:r>
              <a:rPr lang="en-US" sz="4400" b="0" dirty="0"/>
              <a:t> </a:t>
            </a:r>
            <a:endParaRPr lang="en-US" sz="4400" dirty="0"/>
          </a:p>
        </p:txBody>
      </p:sp>
      <p:pic>
        <p:nvPicPr>
          <p:cNvPr id="3" name="Picture 2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7D57F05D-E525-4CDC-87D3-4D980187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24" r="493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87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33F0-8B23-F13B-211F-FB9C6E54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C140F-270A-550C-B4C6-B18C41F5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1A7C-9C63-326B-79B9-971DCF789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38AE801D-D9D4-FE7D-4105-03589974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84CB-95E7-6E43-8EEB-A38ECD16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AA9FC98C-4DEF-A9C0-AC6A-1268C74A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687AD-6212-9AD0-8187-BE2F0476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D4638E48-0E48-25E7-19F5-4E0B909E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869F-37FB-E668-957B-154C02B06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33FF4-EBE6-E3D0-2F87-16CA15E6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4A503-CFDD-E1F8-D081-ECF81C6F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AF973D7B-DBCB-8A68-238D-8DF80F35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E1236-0C81-67AF-59CD-22F96D76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65" y="593725"/>
            <a:ext cx="10567035" cy="2837603"/>
          </a:xfrm>
        </p:spPr>
        <p:txBody>
          <a:bodyPr lIns="0" tIns="0" rIns="0" bIns="0"/>
          <a:lstStyle/>
          <a:p>
            <a:pPr algn="l"/>
            <a:r>
              <a:rPr lang="en-US" altLang="zh-CN"/>
              <a:t>Opis </a:t>
            </a:r>
            <a:r>
              <a:rPr lang="en-US" altLang="zh-CN" err="1"/>
              <a:t>zbioru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sz="4000" i="1"/>
              <a:t>Gun violence data</a:t>
            </a:r>
            <a:endParaRPr lang="pl-PL" sz="3600" i="1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A905-A78A-475F-FF73-CBDA3F02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2890" y="3635375"/>
            <a:ext cx="8919210" cy="1108664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r>
              <a:rPr lang="pl-PL">
                <a:solidFill>
                  <a:srgbClr val="000000"/>
                </a:solidFill>
                <a:latin typeface="Corbel"/>
                <a:cs typeface="Arial"/>
              </a:rPr>
              <a:t>Szczegółowe informacje o incydentach z użyciem broni palnej na terenie Stanów Zjednoczonych w latach 2013–2018</a:t>
            </a:r>
            <a:r>
              <a:rPr lang="en-US">
                <a:solidFill>
                  <a:srgbClr val="000000"/>
                </a:solidFill>
                <a:latin typeface="Corbel"/>
                <a:cs typeface="Arial"/>
              </a:rPr>
              <a:t> 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6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1F4D-2C6E-B5EF-B41E-FA1559881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tructure&#10;&#10;AI-generated content may be incorrect.">
            <a:extLst>
              <a:ext uri="{FF2B5EF4-FFF2-40B4-BE49-F238E27FC236}">
                <a16:creationId xmlns:a16="http://schemas.microsoft.com/office/drawing/2014/main" id="{90B68879-FAE8-C0FF-CBEA-436368EF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7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0666-34FE-4285-BD22-5819A4BC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BEDF572-8C56-E7E1-F934-5E5E9A19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79922" y="-1487489"/>
            <a:ext cx="22267333" cy="111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4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DB54-0CF6-E5C6-47DE-BF92ABBF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bars&#10;&#10;AI-generated content may be incorrect.">
            <a:extLst>
              <a:ext uri="{FF2B5EF4-FFF2-40B4-BE49-F238E27FC236}">
                <a16:creationId xmlns:a16="http://schemas.microsoft.com/office/drawing/2014/main" id="{EE900621-821E-E9AC-18DB-BC37DBA7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84" y="-184526"/>
            <a:ext cx="11811000" cy="70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F12C7-4A4F-C673-24D0-E84255B1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trees with branches and a bird flying in the sky&#10;&#10;AI-generated content may be incorrect.">
            <a:extLst>
              <a:ext uri="{FF2B5EF4-FFF2-40B4-BE49-F238E27FC236}">
                <a16:creationId xmlns:a16="http://schemas.microsoft.com/office/drawing/2014/main" id="{97FEFB79-6C78-C605-45A6-4BACB7B0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02" b="29448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45916-BF22-3F65-3843-BD6EB9D1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Las </a:t>
            </a:r>
            <a:r>
              <a:rPr lang="en-US" sz="6000" err="1">
                <a:solidFill>
                  <a:srgbClr val="FFFFFF"/>
                </a:solidFill>
              </a:rPr>
              <a:t>losowy</a:t>
            </a:r>
            <a:r>
              <a:rPr lang="en-US" sz="6000" b="0" dirty="0">
                <a:solidFill>
                  <a:srgbClr val="FFFFFF"/>
                </a:solidFill>
              </a:rPr>
              <a:t> 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03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39BB-35AC-D60A-CA7A-599142A6F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704082C7-249A-D6AF-59FD-370046A5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35A94-FBDC-5643-2FFB-AFFECAED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6BF8A3C0-6798-AE4A-B364-F26EB877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3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74908-B78C-09EA-1A82-DA846A74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A89B12C7-61A5-22AD-F7EC-F27B1EF26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2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09FC-5711-AC99-985A-616FEC9B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urve&#10;&#10;AI-generated content may be incorrect.">
            <a:extLst>
              <a:ext uri="{FF2B5EF4-FFF2-40B4-BE49-F238E27FC236}">
                <a16:creationId xmlns:a16="http://schemas.microsoft.com/office/drawing/2014/main" id="{1F442C17-FA2D-AF71-2BB8-04F5366A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4961-61F3-399B-F7F5-AFACD929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urve&#10;&#10;AI-generated content may be incorrect.">
            <a:extLst>
              <a:ext uri="{FF2B5EF4-FFF2-40B4-BE49-F238E27FC236}">
                <a16:creationId xmlns:a16="http://schemas.microsoft.com/office/drawing/2014/main" id="{0EE92C71-55DC-DFB6-B72C-B4DD8A0B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01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B37A-A371-6EC1-5256-8A4C82C6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blue rectangular objects&#10;&#10;AI-generated content may be incorrect.">
            <a:extLst>
              <a:ext uri="{FF2B5EF4-FFF2-40B4-BE49-F238E27FC236}">
                <a16:creationId xmlns:a16="http://schemas.microsoft.com/office/drawing/2014/main" id="{7022D4A2-8029-6F60-53B0-C07601839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7" y="1"/>
            <a:ext cx="114638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C2A2E-0921-C845-CABE-82CF2787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1358269"/>
          </a:xfrm>
        </p:spPr>
        <p:txBody>
          <a:bodyPr/>
          <a:lstStyle/>
          <a:p>
            <a:r>
              <a:rPr lang="en-US" altLang="zh-CN" sz="5400"/>
              <a:t>Cel </a:t>
            </a:r>
            <a:r>
              <a:rPr lang="en-US" altLang="zh-CN" sz="5400" err="1"/>
              <a:t>eksploracji</a:t>
            </a:r>
            <a:endParaRPr lang="en-US" altLang="zh-CN" sz="5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A7F26-CA51-C1F8-6CBB-8A05CC8E0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0322"/>
            <a:ext cx="9904487" cy="2696438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 algn="just">
              <a:spcBef>
                <a:spcPts val="0"/>
              </a:spcBef>
              <a:buChar char="•"/>
            </a:pPr>
            <a:r>
              <a:rPr lang="pl-PL" sz="2600">
                <a:ea typeface="+mn-lt"/>
                <a:cs typeface="Arial"/>
              </a:rPr>
              <a:t>Predykcja czy incydent z użyciem broni zakończy się ofiarami śmiertelnymi (</a:t>
            </a:r>
            <a:r>
              <a:rPr lang="pl-PL" sz="2600" err="1">
                <a:ea typeface="+mn-lt"/>
                <a:cs typeface="Arial"/>
              </a:rPr>
              <a:t>n_killed</a:t>
            </a:r>
            <a:r>
              <a:rPr lang="pl-PL" sz="2600">
                <a:ea typeface="+mn-lt"/>
                <a:cs typeface="Arial"/>
              </a:rPr>
              <a:t> &gt; 0)</a:t>
            </a:r>
            <a:endParaRPr lang="pl-PL"/>
          </a:p>
          <a:p>
            <a:pPr marL="457200" indent="-457200" algn="just">
              <a:spcBef>
                <a:spcPts val="0"/>
              </a:spcBef>
              <a:buChar char="•"/>
            </a:pPr>
            <a:r>
              <a:rPr lang="pl-PL" sz="2600">
                <a:ea typeface="+mn-lt"/>
                <a:cs typeface="Arial"/>
              </a:rPr>
              <a:t>Czułość ≥ 80% </a:t>
            </a:r>
          </a:p>
          <a:p>
            <a:pPr marL="457200" indent="-457200" algn="just">
              <a:spcBef>
                <a:spcPts val="0"/>
              </a:spcBef>
              <a:buChar char="•"/>
            </a:pPr>
            <a:r>
              <a:rPr lang="pl-PL" sz="2600">
                <a:ea typeface="+mn-lt"/>
                <a:cs typeface="Arial"/>
              </a:rPr>
              <a:t>Swoistość ≥  60%</a:t>
            </a:r>
            <a:endParaRPr lang="pl-PL" sz="2600">
              <a:cs typeface="Arial"/>
            </a:endParaRPr>
          </a:p>
          <a:p>
            <a:pPr marL="457200" indent="-457200" algn="just">
              <a:spcBef>
                <a:spcPts val="0"/>
              </a:spcBef>
              <a:buChar char="•"/>
            </a:pPr>
            <a:r>
              <a:rPr lang="pl-PL" sz="2600">
                <a:ea typeface="+mn-lt"/>
                <a:cs typeface="Arial"/>
              </a:rPr>
              <a:t>Klasyfikacja binarna</a:t>
            </a:r>
          </a:p>
          <a:p>
            <a:pPr algn="just"/>
            <a:endParaRPr lang="pl-PL" sz="2200">
              <a:latin typeface="Corbe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404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3028-BE11-60FC-44CF-56BB3FB6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442E-C1AC-A4D8-587F-E1324A9B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Las </a:t>
            </a:r>
            <a:r>
              <a:rPr lang="en-US" sz="4400" dirty="0" err="1"/>
              <a:t>losowy</a:t>
            </a:r>
            <a:r>
              <a:rPr lang="en-US" sz="4400" dirty="0"/>
              <a:t> - </a:t>
            </a:r>
            <a:r>
              <a:rPr lang="en-US" sz="4400" dirty="0" err="1"/>
              <a:t>podsumowanie</a:t>
            </a:r>
            <a:endParaRPr lang="en-US" dirty="0" err="1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E73AB2B-C4EC-6407-C87D-022470FAF5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56531168"/>
              </p:ext>
            </p:extLst>
          </p:nvPr>
        </p:nvGraphicFramePr>
        <p:xfrm>
          <a:off x="844550" y="1866900"/>
          <a:ext cx="10561372" cy="4330656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640343">
                  <a:extLst>
                    <a:ext uri="{9D8B030D-6E8A-4147-A177-3AD203B41FA5}">
                      <a16:colId xmlns:a16="http://schemas.microsoft.com/office/drawing/2014/main" val="2970149448"/>
                    </a:ext>
                  </a:extLst>
                </a:gridCol>
                <a:gridCol w="2640343">
                  <a:extLst>
                    <a:ext uri="{9D8B030D-6E8A-4147-A177-3AD203B41FA5}">
                      <a16:colId xmlns:a16="http://schemas.microsoft.com/office/drawing/2014/main" val="2358049513"/>
                    </a:ext>
                  </a:extLst>
                </a:gridCol>
                <a:gridCol w="2640343">
                  <a:extLst>
                    <a:ext uri="{9D8B030D-6E8A-4147-A177-3AD203B41FA5}">
                      <a16:colId xmlns:a16="http://schemas.microsoft.com/office/drawing/2014/main" val="1398673409"/>
                    </a:ext>
                  </a:extLst>
                </a:gridCol>
                <a:gridCol w="2640343">
                  <a:extLst>
                    <a:ext uri="{9D8B030D-6E8A-4147-A177-3AD203B41FA5}">
                      <a16:colId xmlns:a16="http://schemas.microsoft.com/office/drawing/2014/main" val="1855065247"/>
                    </a:ext>
                  </a:extLst>
                </a:gridCol>
              </a:tblGrid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 err="1"/>
                        <a:t>Zestaw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Specificity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717749"/>
                  </a:ext>
                </a:extLst>
              </a:tr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 err="1"/>
                        <a:t>Wszystkie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432763"/>
                  </a:ext>
                </a:extLst>
              </a:tr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0.629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539502"/>
                  </a:ext>
                </a:extLst>
              </a:tr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301260"/>
                  </a:ext>
                </a:extLst>
              </a:tr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660869"/>
                  </a:ext>
                </a:extLst>
              </a:tr>
              <a:tr h="72177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209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486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F75E-F10E-4608-A63A-AD904039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2171-ACB2-7874-172E-2917D37A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Obie </a:t>
            </a:r>
            <a:r>
              <a:rPr lang="en-US" sz="4400" dirty="0" err="1"/>
              <a:t>metody</a:t>
            </a:r>
            <a:r>
              <a:rPr lang="en-US" sz="4400" dirty="0"/>
              <a:t> - </a:t>
            </a:r>
            <a:r>
              <a:rPr lang="en-US" sz="4400" dirty="0" err="1"/>
              <a:t>podsumowanie</a:t>
            </a:r>
            <a:endParaRPr lang="en-US" dirty="0" err="1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E0C7BB-EDD0-F4A2-FA0C-8FC4CCABA86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6813905"/>
              </p:ext>
            </p:extLst>
          </p:nvPr>
        </p:nvGraphicFramePr>
        <p:xfrm>
          <a:off x="573617" y="1485900"/>
          <a:ext cx="11049018" cy="4926525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683006">
                  <a:extLst>
                    <a:ext uri="{9D8B030D-6E8A-4147-A177-3AD203B41FA5}">
                      <a16:colId xmlns:a16="http://schemas.microsoft.com/office/drawing/2014/main" val="68988705"/>
                    </a:ext>
                  </a:extLst>
                </a:gridCol>
                <a:gridCol w="3683006">
                  <a:extLst>
                    <a:ext uri="{9D8B030D-6E8A-4147-A177-3AD203B41FA5}">
                      <a16:colId xmlns:a16="http://schemas.microsoft.com/office/drawing/2014/main" val="3815788068"/>
                    </a:ext>
                  </a:extLst>
                </a:gridCol>
                <a:gridCol w="3683006">
                  <a:extLst>
                    <a:ext uri="{9D8B030D-6E8A-4147-A177-3AD203B41FA5}">
                      <a16:colId xmlns:a16="http://schemas.microsoft.com/office/drawing/2014/main" val="3067704163"/>
                    </a:ext>
                  </a:extLst>
                </a:gridCol>
              </a:tblGrid>
              <a:tr h="128460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 err="1"/>
                        <a:t>Zestaw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Decision Tree (AUC / Recall / Spec)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Random Forest (AUC / Recall / Spec)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428020"/>
                  </a:ext>
                </a:extLst>
              </a:tr>
              <a:tr h="7283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 err="1"/>
                        <a:t>Wszystkie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0.851 / 0.772 / 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0.867 / 0.823 / 0.753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61268"/>
                  </a:ext>
                </a:extLst>
              </a:tr>
              <a:tr h="7283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0.629 / 0.440 / 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0.629 / 0.440 / 0.721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223396"/>
                  </a:ext>
                </a:extLst>
              </a:tr>
              <a:tr h="7283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0.767 / 0.825 / 0.629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0.767 / 0.814 / 0.639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375249"/>
                  </a:ext>
                </a:extLst>
              </a:tr>
              <a:tr h="7283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0.794 / 0.865 / 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0.795 / 0.871 / 0.613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878867"/>
                  </a:ext>
                </a:extLst>
              </a:tr>
              <a:tr h="7283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Top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0.841 / 0.801 / 0.732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0.855 / 0.835 / 0.718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779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63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EE5B-26A2-C336-F5BD-D6A5DF98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0FE0-3889-4B8C-ACE3-C6301582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Podsumowanie</a:t>
            </a:r>
            <a:r>
              <a:rPr lang="en-US" sz="4400" dirty="0"/>
              <a:t> </a:t>
            </a:r>
            <a:r>
              <a:rPr lang="en-US" sz="4400" dirty="0" err="1"/>
              <a:t>projektu</a:t>
            </a:r>
            <a:r>
              <a:rPr lang="en-US" sz="4400" dirty="0"/>
              <a:t> ✨🎉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B4C8B-26BD-F6C4-4CF8-E009CA068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5043892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buChar char="•"/>
            </a:pPr>
            <a:endParaRPr lang="en-US" sz="3200">
              <a:ea typeface="+mn-lt"/>
              <a:cs typeface="+mn-lt"/>
            </a:endParaRPr>
          </a:p>
          <a:p>
            <a:pPr marL="457200" indent="-457200">
              <a:buChar char="•"/>
            </a:pPr>
            <a:r>
              <a:rPr lang="en-US" sz="3200" dirty="0" err="1">
                <a:ea typeface="+mn-lt"/>
                <a:cs typeface="+mn-lt"/>
              </a:rPr>
              <a:t>Udało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nam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się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osiągnąć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cele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eksploracji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danych</a:t>
            </a:r>
            <a:r>
              <a:rPr lang="en-US" sz="3200" dirty="0">
                <a:ea typeface="+mn-lt"/>
                <a:cs typeface="+mn-lt"/>
              </a:rPr>
              <a:t>:</a:t>
            </a:r>
            <a:endParaRPr lang="en-US" sz="3200">
              <a:ea typeface="+mn-lt"/>
              <a:cs typeface="+mn-lt"/>
            </a:endParaRPr>
          </a:p>
          <a:p>
            <a:pPr marL="914400" lvl="1" indent="-457200" algn="just"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pl-PL" sz="3200" dirty="0"/>
              <a:t>Czułość (</a:t>
            </a:r>
            <a:r>
              <a:rPr lang="pl-PL" sz="3200" err="1"/>
              <a:t>recall</a:t>
            </a:r>
            <a:r>
              <a:rPr lang="pl-PL" sz="3200" dirty="0"/>
              <a:t>) ≥ 80% </a:t>
            </a:r>
            <a:endParaRPr lang="en-US" sz="3200" dirty="0"/>
          </a:p>
          <a:p>
            <a:pPr marL="914400" lvl="1" indent="-457200" algn="just"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pl-PL" sz="3200" dirty="0"/>
              <a:t>Swoistość (</a:t>
            </a:r>
            <a:r>
              <a:rPr lang="pl-PL" sz="3200" err="1"/>
              <a:t>specificity</a:t>
            </a:r>
            <a:r>
              <a:rPr lang="pl-PL" sz="3200" dirty="0"/>
              <a:t>) ≥  60%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3400" dirty="0"/>
              <a:t>Wykonaliśmy 10 eksperymentów z różnymi cechami</a:t>
            </a:r>
          </a:p>
          <a:p>
            <a:pPr marL="914400" lvl="1" indent="-457200" algn="just"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pl-PL" sz="3200" dirty="0"/>
              <a:t>5 z drzewami decyzyjnymi</a:t>
            </a:r>
          </a:p>
          <a:p>
            <a:pPr marL="914400" lvl="1" indent="-457200" algn="just"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pl-PL" sz="3200" dirty="0"/>
              <a:t>5 z lasami losowymi</a:t>
            </a:r>
          </a:p>
        </p:txBody>
      </p:sp>
    </p:spTree>
    <p:extLst>
      <p:ext uri="{BB962C8B-B14F-4D97-AF65-F5344CB8AC3E}">
        <p14:creationId xmlns:p14="http://schemas.microsoft.com/office/powerpoint/2010/main" val="3384529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A307-9840-3190-C87F-52128A4F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>
            <a:extLst>
              <a:ext uri="{FF2B5EF4-FFF2-40B4-BE49-F238E27FC236}">
                <a16:creationId xmlns:a16="http://schemas.microsoft.com/office/drawing/2014/main" id="{597DC499-A0B3-5B53-897E-4D7381C4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/>
          <a:p>
            <a:r>
              <a:rPr lang="en-US" altLang="zh-CN" err="1"/>
              <a:t>Dziękujemy</a:t>
            </a:r>
            <a:r>
              <a:rPr lang="en-US" altLang="zh-CN"/>
              <a:t> za </a:t>
            </a:r>
            <a:r>
              <a:rPr lang="en-US" altLang="zh-CN" err="1"/>
              <a:t>uwagę</a:t>
            </a:r>
            <a:endParaRPr lang="pl-PL" err="1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660F173-D972-3520-8192-49EC77D62F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743" y="4136267"/>
            <a:ext cx="8913982" cy="4396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sz="2800"/>
              <a:t>Agnieszka Kulesz, Hania Gibus, Igor </a:t>
            </a:r>
            <a:r>
              <a:rPr lang="en-US" altLang="zh-CN" sz="2800" err="1"/>
              <a:t>Józefowicz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87752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3B38-D8A5-8592-AF6F-CC4490BC5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694F-C7A7-F6DA-9ABD-1B89D005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400" err="1"/>
              <a:t>Dobór</a:t>
            </a:r>
            <a:r>
              <a:rPr lang="en-US" sz="4400"/>
              <a:t> </a:t>
            </a:r>
            <a:r>
              <a:rPr lang="en-US" sz="4400" err="1"/>
              <a:t>algorytmu</a:t>
            </a:r>
            <a:r>
              <a:rPr lang="en-US" sz="4400"/>
              <a:t> </a:t>
            </a:r>
            <a:r>
              <a:rPr lang="en-US" sz="4400" err="1"/>
              <a:t>eksploracji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E4DF-A896-064A-0BB9-1B7FA192EE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buChar char="•"/>
            </a:pPr>
            <a:endParaRPr lang="en-US"/>
          </a:p>
          <a:p>
            <a:r>
              <a:rPr lang="en-US" sz="3200" err="1">
                <a:ea typeface="+mn-lt"/>
                <a:cs typeface="+mn-lt"/>
              </a:rPr>
              <a:t>Wybrany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algorytm</a:t>
            </a:r>
            <a:r>
              <a:rPr lang="en-US" sz="3200">
                <a:ea typeface="+mn-lt"/>
                <a:cs typeface="+mn-lt"/>
              </a:rPr>
              <a:t> - </a:t>
            </a:r>
            <a:r>
              <a:rPr lang="en-US" sz="3200" err="1">
                <a:ea typeface="+mn-lt"/>
                <a:cs typeface="+mn-lt"/>
              </a:rPr>
              <a:t>drzewo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decyzyjne</a:t>
            </a:r>
            <a:endParaRPr lang="en-US" sz="3200">
              <a:ea typeface="+mn-lt"/>
              <a:cs typeface="+mn-lt"/>
            </a:endParaRPr>
          </a:p>
          <a:p>
            <a:pPr marL="914400" lvl="1" indent="-457200">
              <a:buChar char="•"/>
            </a:pP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Wysoka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interpretowalność</a:t>
            </a:r>
            <a:endParaRPr lang="en-US" sz="3000">
              <a:ea typeface="+mn-lt"/>
              <a:cs typeface="+mn-lt"/>
            </a:endParaRPr>
          </a:p>
          <a:p>
            <a:pPr marL="914400" lvl="1" indent="-457200">
              <a:buChar char="•"/>
            </a:pP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Jasne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reguły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decyzyjne</a:t>
            </a:r>
            <a:endParaRPr lang="en-US" sz="3000">
              <a:ea typeface="+mn-lt"/>
              <a:cs typeface="+mn-lt"/>
            </a:endParaRPr>
          </a:p>
          <a:p>
            <a:pPr marL="914400" lvl="1" indent="-457200">
              <a:buChar char="•"/>
            </a:pP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Identyfikacja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progów</a:t>
            </a:r>
            <a:r>
              <a:rPr lang="en-US" sz="3000">
                <a:ea typeface="+mn-lt"/>
                <a:cs typeface="+mn-lt"/>
              </a:rPr>
              <a:t> </a:t>
            </a:r>
            <a:r>
              <a:rPr lang="en-US" sz="3000" err="1">
                <a:ea typeface="+mn-lt"/>
                <a:cs typeface="+mn-lt"/>
              </a:rPr>
              <a:t>wartości</a:t>
            </a:r>
            <a:endParaRPr lang="en-US" sz="3000">
              <a:ea typeface="+mn-lt"/>
              <a:cs typeface="+mn-lt"/>
            </a:endParaRPr>
          </a:p>
          <a:p>
            <a:pPr>
              <a:buChar char="•"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4730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7760-35DA-5516-CCA5-DE5CD713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0BDD-D4ED-FE49-A932-4D91FC38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400" err="1"/>
              <a:t>Dobór</a:t>
            </a:r>
            <a:r>
              <a:rPr lang="en-US" sz="4400"/>
              <a:t> </a:t>
            </a:r>
            <a:r>
              <a:rPr lang="en-US" sz="4400" err="1"/>
              <a:t>metody</a:t>
            </a:r>
            <a:r>
              <a:rPr lang="en-US" sz="4400"/>
              <a:t> </a:t>
            </a:r>
            <a:r>
              <a:rPr lang="en-US" sz="4400" err="1"/>
              <a:t>testowania</a:t>
            </a:r>
            <a:r>
              <a:rPr lang="en-US" sz="4400"/>
              <a:t> </a:t>
            </a:r>
            <a:r>
              <a:rPr lang="en-US" sz="4400" err="1"/>
              <a:t>wyników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AAE5D-108F-A076-860E-67C63E7024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716626"/>
            <a:ext cx="10504000" cy="437865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err="1">
                <a:ea typeface="+mn-lt"/>
                <a:cs typeface="+mn-lt"/>
              </a:rPr>
              <a:t>Kroswalidacja</a:t>
            </a:r>
            <a:r>
              <a:rPr lang="en-US" sz="3200">
                <a:ea typeface="+mn-lt"/>
                <a:cs typeface="+mn-lt"/>
              </a:rPr>
              <a:t> 10-krotna</a:t>
            </a:r>
            <a:endParaRPr lang="en-US" sz="3200" err="1">
              <a:ea typeface="+mn-lt"/>
              <a:cs typeface="+mn-lt"/>
            </a:endParaRPr>
          </a:p>
          <a:p>
            <a:r>
              <a:rPr lang="en-US" sz="3200" err="1">
                <a:ea typeface="+mn-lt"/>
                <a:cs typeface="+mn-lt"/>
              </a:rPr>
              <a:t>Korzyści</a:t>
            </a:r>
            <a:r>
              <a:rPr lang="en-US" sz="3200">
                <a:ea typeface="+mn-lt"/>
                <a:cs typeface="+mn-lt"/>
              </a:rPr>
              <a:t>: </a:t>
            </a:r>
          </a:p>
          <a:p>
            <a:pPr marL="914400" lvl="1" indent="-457200">
              <a:buChar char="•"/>
            </a:pPr>
            <a:r>
              <a:rPr lang="en-US" sz="3200" err="1">
                <a:ea typeface="+mn-lt"/>
                <a:cs typeface="+mn-lt"/>
              </a:rPr>
              <a:t>Eliminacja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wpływu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przypadkowego</a:t>
            </a:r>
            <a:r>
              <a:rPr lang="en-US" sz="3200">
                <a:ea typeface="+mn-lt"/>
                <a:cs typeface="+mn-lt"/>
              </a:rPr>
              <a:t> podziału</a:t>
            </a:r>
          </a:p>
          <a:p>
            <a:pPr marL="914400" lvl="1" indent="-457200">
              <a:buChar char="•"/>
            </a:pPr>
            <a:r>
              <a:rPr lang="en-US" sz="3200" err="1">
                <a:ea typeface="+mn-lt"/>
                <a:cs typeface="+mn-lt"/>
              </a:rPr>
              <a:t>Uśrednienie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wyników</a:t>
            </a:r>
            <a:endParaRPr lang="en-US" sz="3200">
              <a:ea typeface="+mn-lt"/>
              <a:cs typeface="+mn-lt"/>
            </a:endParaRPr>
          </a:p>
          <a:p>
            <a:pPr marL="914400" lvl="1" indent="-457200">
              <a:buChar char="•"/>
            </a:pPr>
            <a:r>
              <a:rPr lang="en-US" sz="3200" err="1">
                <a:ea typeface="+mn-lt"/>
                <a:cs typeface="+mn-lt"/>
              </a:rPr>
              <a:t>Wyższa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wiarygodność</a:t>
            </a:r>
            <a:r>
              <a:rPr lang="en-US" sz="3200">
                <a:ea typeface="+mn-lt"/>
                <a:cs typeface="+mn-lt"/>
              </a:rPr>
              <a:t> </a:t>
            </a:r>
            <a:r>
              <a:rPr lang="en-US" sz="3200" err="1">
                <a:ea typeface="+mn-lt"/>
                <a:cs typeface="+mn-lt"/>
              </a:rPr>
              <a:t>oceny</a:t>
            </a:r>
            <a:endParaRPr lang="en-US" sz="3200">
              <a:ea typeface="+mn-lt"/>
              <a:cs typeface="+mn-lt"/>
            </a:endParaRPr>
          </a:p>
          <a:p>
            <a:pPr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7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7063B-BFC3-EB31-4555-A7119126B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F3C7E-9F07-565C-61AD-EFE55F9C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85" y="355600"/>
            <a:ext cx="9262483" cy="2837603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Przygotowanie danych</a:t>
            </a:r>
            <a:endParaRPr lang="pl-PL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AE8AB78-A6EE-79C8-67F6-2B80DDF1AF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5640" y="3190875"/>
            <a:ext cx="6982460" cy="110072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err="1"/>
              <a:t>Braki</a:t>
            </a:r>
            <a:r>
              <a:rPr lang="en-US"/>
              <a:t>, </a:t>
            </a:r>
            <a:r>
              <a:rPr lang="en-US" err="1"/>
              <a:t>transformacja</a:t>
            </a:r>
            <a:r>
              <a:rPr lang="en-US"/>
              <a:t> i uzupełnienie, </a:t>
            </a:r>
            <a:r>
              <a:rPr lang="en-US" err="1"/>
              <a:t>podzbiór</a:t>
            </a:r>
            <a:r>
              <a:rPr lang="en-US"/>
              <a:t> </a:t>
            </a:r>
            <a:r>
              <a:rPr lang="en-US" err="1"/>
              <a:t>danych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BA442-20F5-5185-8E81-222EF1042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1952-ECFC-2945-F6B9-61C75D4BD6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374" y="1240376"/>
            <a:ext cx="10631000" cy="4966029"/>
          </a:xfrm>
        </p:spPr>
        <p:txBody>
          <a:bodyPr vert="horz" lIns="0" tIns="0" rIns="0" bIns="0" rtlCol="0" anchor="t">
            <a:normAutofit/>
          </a:bodyPr>
          <a:lstStyle/>
          <a:p>
            <a:pPr algn="just"/>
            <a:endParaRPr lang="en-US" sz="1200" b="1"/>
          </a:p>
          <a:p>
            <a:pPr algn="just"/>
            <a:r>
              <a:rPr lang="en-US" sz="2800" b="1" err="1">
                <a:ea typeface="+mn-lt"/>
                <a:cs typeface="+mn-lt"/>
              </a:rPr>
              <a:t>Braki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danych</a:t>
            </a:r>
            <a:r>
              <a:rPr lang="en-US" sz="2800">
                <a:ea typeface="+mn-lt"/>
                <a:cs typeface="+mn-lt"/>
              </a:rPr>
              <a:t>: </a:t>
            </a:r>
            <a:r>
              <a:rPr lang="en-US" sz="2800" err="1">
                <a:ea typeface="+mn-lt"/>
                <a:cs typeface="+mn-lt"/>
              </a:rPr>
              <a:t>Brakujące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wartości</a:t>
            </a:r>
            <a:r>
              <a:rPr lang="en-US" sz="2800">
                <a:ea typeface="+mn-lt"/>
                <a:cs typeface="+mn-lt"/>
              </a:rPr>
              <a:t> w </a:t>
            </a:r>
            <a:r>
              <a:rPr lang="en-US" sz="2800" err="1">
                <a:ea typeface="+mn-lt"/>
                <a:cs typeface="+mn-lt"/>
              </a:rPr>
              <a:t>kolumnach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tekstowych</a:t>
            </a:r>
            <a:r>
              <a:rPr lang="en-US" sz="2800">
                <a:ea typeface="+mn-lt"/>
                <a:cs typeface="+mn-lt"/>
              </a:rPr>
              <a:t> (np. </a:t>
            </a:r>
            <a:r>
              <a:rPr lang="en-US" sz="2400" err="1">
                <a:latin typeface="Consolas"/>
                <a:ea typeface="+mn-lt"/>
                <a:cs typeface="+mn-lt"/>
              </a:rPr>
              <a:t>gun_stolen</a:t>
            </a:r>
            <a:r>
              <a:rPr lang="en-US" sz="2400">
                <a:latin typeface="Consolas"/>
                <a:ea typeface="+mn-lt"/>
                <a:cs typeface="+mn-lt"/>
              </a:rPr>
              <a:t>, </a:t>
            </a:r>
            <a:r>
              <a:rPr lang="en-US" sz="2400" err="1">
                <a:latin typeface="Consolas"/>
                <a:ea typeface="+mn-lt"/>
                <a:cs typeface="+mn-lt"/>
              </a:rPr>
              <a:t>participant_age_group</a:t>
            </a:r>
            <a:r>
              <a:rPr lang="en-US" sz="2400">
                <a:latin typeface="Consolas"/>
                <a:ea typeface="+mn-lt"/>
                <a:cs typeface="+mn-lt"/>
              </a:rPr>
              <a:t>, </a:t>
            </a:r>
            <a:r>
              <a:rPr lang="en-US" sz="2400" err="1">
                <a:latin typeface="Consolas"/>
                <a:ea typeface="+mn-lt"/>
                <a:cs typeface="+mn-lt"/>
              </a:rPr>
              <a:t>participant_gender</a:t>
            </a:r>
            <a:r>
              <a:rPr lang="en-US" sz="2800">
                <a:ea typeface="+mn-lt"/>
                <a:cs typeface="+mn-lt"/>
              </a:rPr>
              <a:t>) </a:t>
            </a:r>
            <a:r>
              <a:rPr lang="en-US" sz="2800" err="1">
                <a:ea typeface="+mn-lt"/>
                <a:cs typeface="+mn-lt"/>
              </a:rPr>
              <a:t>zostały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ujednolicone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jako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i="1">
                <a:ea typeface="+mn-lt"/>
                <a:cs typeface="+mn-lt"/>
              </a:rPr>
              <a:t>"Unknown"</a:t>
            </a:r>
            <a:endParaRPr lang="en-US" sz="2800"/>
          </a:p>
          <a:p>
            <a:pPr algn="just"/>
            <a:endParaRPr lang="en-US" sz="2800">
              <a:ea typeface="+mn-lt"/>
              <a:cs typeface="+mn-lt"/>
            </a:endParaRPr>
          </a:p>
          <a:p>
            <a:pPr algn="just"/>
            <a:r>
              <a:rPr lang="en-US" sz="2800" b="1" err="1">
                <a:ea typeface="+mn-lt"/>
                <a:cs typeface="+mn-lt"/>
              </a:rPr>
              <a:t>Transformacja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danych</a:t>
            </a:r>
            <a:r>
              <a:rPr lang="en-US" sz="2800">
                <a:ea typeface="+mn-lt"/>
                <a:cs typeface="+mn-lt"/>
              </a:rPr>
              <a:t>: </a:t>
            </a:r>
            <a:r>
              <a:rPr lang="en-US" sz="2800" err="1">
                <a:ea typeface="+mn-lt"/>
                <a:cs typeface="+mn-lt"/>
              </a:rPr>
              <a:t>Kolumny</a:t>
            </a:r>
            <a:r>
              <a:rPr lang="en-US" sz="2800">
                <a:ea typeface="+mn-lt"/>
                <a:cs typeface="+mn-lt"/>
              </a:rPr>
              <a:t> ze </a:t>
            </a:r>
            <a:r>
              <a:rPr lang="en-US" sz="2800" err="1">
                <a:ea typeface="+mn-lt"/>
                <a:cs typeface="+mn-lt"/>
              </a:rPr>
              <a:t>złożonymi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łańcuchami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tekstowymi</a:t>
            </a:r>
            <a:r>
              <a:rPr lang="en-US" sz="2800">
                <a:ea typeface="+mn-lt"/>
                <a:cs typeface="+mn-lt"/>
              </a:rPr>
              <a:t> (np. </a:t>
            </a:r>
            <a:r>
              <a:rPr lang="en-US" sz="2400" i="1" err="1">
                <a:latin typeface="Consolas"/>
                <a:ea typeface="+mn-lt"/>
                <a:cs typeface="+mn-lt"/>
              </a:rPr>
              <a:t>gun_type</a:t>
            </a:r>
            <a:r>
              <a:rPr lang="en-US" sz="2800">
                <a:ea typeface="+mn-lt"/>
                <a:cs typeface="+mn-lt"/>
              </a:rPr>
              <a:t>) </a:t>
            </a:r>
            <a:r>
              <a:rPr lang="en-US" sz="2800" err="1">
                <a:ea typeface="+mn-lt"/>
                <a:cs typeface="+mn-lt"/>
              </a:rPr>
              <a:t>zostały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rozbite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na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unikalne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kategorie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i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zakodowane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jako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zmienne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nominalne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 sz="2800"/>
          </a:p>
          <a:p>
            <a:pPr algn="just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9081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DE1CF-D53A-3605-579E-8BD6E2B3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AF1-9AC5-0A4D-FE1F-B436183A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400" err="1"/>
              <a:t>Podzbiór</a:t>
            </a:r>
            <a:r>
              <a:rPr lang="en-US" sz="4400"/>
              <a:t> </a:t>
            </a:r>
            <a:r>
              <a:rPr lang="en-US" sz="4400" err="1"/>
              <a:t>danych</a:t>
            </a:r>
            <a:r>
              <a:rPr lang="en-US" sz="440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7104-CC88-438E-AA3C-F258B9ECE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716626"/>
            <a:ext cx="10504000" cy="437865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 err="1">
                <a:ea typeface="+mn-lt"/>
                <a:cs typeface="+mn-lt"/>
              </a:rPr>
              <a:t>Wybrane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cechy</a:t>
            </a:r>
            <a:endParaRPr lang="en-US" sz="2800">
              <a:ea typeface="+mn-lt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err="1">
                <a:latin typeface="Consolas"/>
                <a:ea typeface="+mn-lt"/>
                <a:cs typeface="+mn-lt"/>
              </a:rPr>
              <a:t>n_injured</a:t>
            </a:r>
            <a:r>
              <a:rPr lang="en-US" sz="2400" b="1">
                <a:latin typeface="Consolas"/>
                <a:ea typeface="+mn-lt"/>
                <a:cs typeface="+mn-lt"/>
              </a:rPr>
              <a:t> </a:t>
            </a:r>
            <a:r>
              <a:rPr lang="en-US" sz="2800">
                <a:ea typeface="+mn-lt"/>
                <a:cs typeface="+mn-lt"/>
              </a:rPr>
              <a:t>– </a:t>
            </a:r>
            <a:r>
              <a:rPr lang="en-US" sz="2800" err="1">
                <a:ea typeface="+mn-lt"/>
                <a:cs typeface="+mn-lt"/>
              </a:rPr>
              <a:t>liczba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rannych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err="1">
                <a:latin typeface="Consolas"/>
                <a:ea typeface="+mn-lt"/>
                <a:cs typeface="+mn-lt"/>
              </a:rPr>
              <a:t>n_guns_involved</a:t>
            </a:r>
            <a:r>
              <a:rPr lang="en-US" sz="2800">
                <a:ea typeface="+mn-lt"/>
                <a:cs typeface="+mn-lt"/>
              </a:rPr>
              <a:t> – </a:t>
            </a:r>
            <a:r>
              <a:rPr lang="en-US" sz="2800" err="1">
                <a:ea typeface="+mn-lt"/>
                <a:cs typeface="+mn-lt"/>
              </a:rPr>
              <a:t>liczba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użytej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broni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>
                <a:latin typeface="Consolas"/>
                <a:ea typeface="+mn-lt"/>
                <a:cs typeface="+mn-lt"/>
              </a:rPr>
              <a:t>state</a:t>
            </a:r>
            <a:r>
              <a:rPr lang="en-US" sz="2800">
                <a:ea typeface="+mn-lt"/>
                <a:cs typeface="+mn-lt"/>
              </a:rPr>
              <a:t> – stan USA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err="1">
                <a:latin typeface="Consolas"/>
                <a:ea typeface="+mn-lt"/>
                <a:cs typeface="+mn-lt"/>
              </a:rPr>
              <a:t>avg_age</a:t>
            </a:r>
            <a:r>
              <a:rPr lang="en-US" sz="2800">
                <a:ea typeface="+mn-lt"/>
                <a:cs typeface="+mn-lt"/>
              </a:rPr>
              <a:t> – </a:t>
            </a:r>
            <a:r>
              <a:rPr lang="en-US" sz="2800" err="1">
                <a:ea typeface="+mn-lt"/>
                <a:cs typeface="+mn-lt"/>
              </a:rPr>
              <a:t>średni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wiek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uczestników</a:t>
            </a:r>
            <a:endParaRPr lang="en-US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err="1">
                <a:latin typeface="Consolas"/>
                <a:ea typeface="+mn-lt"/>
                <a:cs typeface="+mn-lt"/>
              </a:rPr>
              <a:t>male_count</a:t>
            </a:r>
            <a:r>
              <a:rPr lang="en-US" sz="2400" b="1">
                <a:latin typeface="Consolas"/>
                <a:ea typeface="+mn-lt"/>
                <a:cs typeface="+mn-lt"/>
              </a:rPr>
              <a:t>,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400" b="1" err="1">
                <a:latin typeface="Consolas"/>
                <a:ea typeface="+mn-lt"/>
                <a:cs typeface="+mn-lt"/>
              </a:rPr>
              <a:t>female_count</a:t>
            </a:r>
            <a:r>
              <a:rPr lang="en-US" sz="2800">
                <a:ea typeface="+mn-lt"/>
                <a:cs typeface="+mn-lt"/>
              </a:rPr>
              <a:t> – </a:t>
            </a:r>
            <a:r>
              <a:rPr lang="en-US" sz="2800" err="1">
                <a:ea typeface="+mn-lt"/>
                <a:cs typeface="+mn-lt"/>
              </a:rPr>
              <a:t>liczba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uczestników</a:t>
            </a:r>
            <a:r>
              <a:rPr lang="en-US" sz="2800">
                <a:ea typeface="+mn-lt"/>
                <a:cs typeface="+mn-lt"/>
              </a:rPr>
              <a:t> według </a:t>
            </a:r>
            <a:r>
              <a:rPr lang="en-US" sz="2800" err="1">
                <a:ea typeface="+mn-lt"/>
                <a:cs typeface="+mn-lt"/>
              </a:rPr>
              <a:t>płci</a:t>
            </a:r>
            <a:endParaRPr lang="en-US" sz="2800"/>
          </a:p>
          <a:p>
            <a:endParaRPr lang="en-US" sz="3200">
              <a:ea typeface="+mn-lt"/>
              <a:cs typeface="+mn-lt"/>
            </a:endParaRPr>
          </a:p>
          <a:p>
            <a:pPr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17013-FFDE-90F3-8283-EE13E7C0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9F2F-7D33-D4CF-05FC-81BD4899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958919"/>
            <a:ext cx="10504000" cy="528186"/>
          </a:xfrm>
        </p:spPr>
        <p:txBody>
          <a:bodyPr/>
          <a:lstStyle/>
          <a:p>
            <a:r>
              <a:rPr lang="en-US" sz="4400" err="1"/>
              <a:t>Uzupełnienie</a:t>
            </a:r>
            <a:r>
              <a:rPr lang="en-US" sz="4400"/>
              <a:t> </a:t>
            </a:r>
            <a:r>
              <a:rPr lang="en-US" sz="4400" err="1"/>
              <a:t>danych</a:t>
            </a:r>
            <a:endParaRPr lang="pl-PL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D0F7-B13E-31B1-9D4B-3A383C2D34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716626"/>
            <a:ext cx="10964375" cy="4378654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>
                <a:ea typeface="+mn-lt"/>
                <a:cs typeface="+mn-lt"/>
              </a:rPr>
              <a:t>Cel </a:t>
            </a:r>
            <a:r>
              <a:rPr lang="en-US" sz="2800" b="1" err="1">
                <a:ea typeface="+mn-lt"/>
                <a:cs typeface="+mn-lt"/>
              </a:rPr>
              <a:t>analizy</a:t>
            </a:r>
            <a:r>
              <a:rPr lang="en-US" sz="2800">
                <a:ea typeface="+mn-lt"/>
                <a:cs typeface="+mn-lt"/>
              </a:rPr>
              <a:t>: </a:t>
            </a:r>
            <a:r>
              <a:rPr lang="en-US" sz="2800" err="1">
                <a:ea typeface="+mn-lt"/>
                <a:cs typeface="+mn-lt"/>
              </a:rPr>
              <a:t>Przewidzenie</a:t>
            </a:r>
            <a:r>
              <a:rPr lang="en-US" sz="280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czy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incydent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zakończy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się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ofiarą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śmiertelną</a:t>
            </a:r>
            <a:r>
              <a:rPr lang="en-US" sz="2800">
                <a:ea typeface="+mn-lt"/>
                <a:cs typeface="+mn-lt"/>
              </a:rPr>
              <a:t> (</a:t>
            </a:r>
            <a:r>
              <a:rPr lang="en-US" sz="2800" i="1">
                <a:ea typeface="+mn-lt"/>
                <a:cs typeface="+mn-lt"/>
              </a:rPr>
              <a:t>mortality = 1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jeśli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i="1" err="1">
                <a:ea typeface="+mn-lt"/>
                <a:cs typeface="+mn-lt"/>
              </a:rPr>
              <a:t>n_killed</a:t>
            </a:r>
            <a:r>
              <a:rPr lang="en-US" sz="2800">
                <a:ea typeface="+mn-lt"/>
                <a:cs typeface="+mn-lt"/>
              </a:rPr>
              <a:t> &gt; 0).</a:t>
            </a:r>
            <a:endParaRPr lang="en-US" sz="2800"/>
          </a:p>
          <a:p>
            <a:pPr>
              <a:spcBef>
                <a:spcPts val="0"/>
              </a:spcBef>
            </a:pPr>
            <a:endParaRPr lang="en-US" sz="1000" b="1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2800" b="1" err="1">
                <a:ea typeface="+mn-lt"/>
                <a:cs typeface="+mn-lt"/>
              </a:rPr>
              <a:t>Problematyka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klas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niezbalansowanych</a:t>
            </a:r>
            <a:endParaRPr lang="en-US" sz="2600" err="1">
              <a:ea typeface="+mn-lt"/>
              <a:cs typeface="+mn-lt"/>
            </a:endParaRPr>
          </a:p>
          <a:p>
            <a:pPr marL="914400" lvl="1" indent="-457200">
              <a:spcBef>
                <a:spcPts val="0"/>
              </a:spcBef>
              <a:buChar char="•"/>
            </a:pPr>
            <a:r>
              <a:rPr lang="en-US" sz="2400" err="1">
                <a:ea typeface="+mn-lt"/>
                <a:cs typeface="+mn-lt"/>
              </a:rPr>
              <a:t>Incydenty</a:t>
            </a:r>
            <a:r>
              <a:rPr lang="en-US" sz="2400">
                <a:ea typeface="+mn-lt"/>
                <a:cs typeface="+mn-lt"/>
              </a:rPr>
              <a:t> bez </a:t>
            </a:r>
            <a:r>
              <a:rPr lang="en-US" sz="2400" err="1">
                <a:ea typeface="+mn-lt"/>
                <a:cs typeface="+mn-lt"/>
              </a:rPr>
              <a:t>ofiar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śmiertelnych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są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liczniejsze</a:t>
            </a:r>
            <a:r>
              <a:rPr lang="en-US" sz="2400">
                <a:ea typeface="+mn-lt"/>
                <a:cs typeface="+mn-lt"/>
              </a:rPr>
              <a:t>, ale </a:t>
            </a:r>
            <a:r>
              <a:rPr lang="en-US" sz="2400" err="1">
                <a:ea typeface="+mn-lt"/>
                <a:cs typeface="+mn-lt"/>
              </a:rPr>
              <a:t>odzwierciedlają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rzeczywistość</a:t>
            </a:r>
            <a:endParaRPr lang="en-US" sz="2400">
              <a:ea typeface="+mn-lt"/>
              <a:cs typeface="+mn-lt"/>
            </a:endParaRPr>
          </a:p>
          <a:p>
            <a:pPr marL="45720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2800" b="1">
                <a:ea typeface="+mn-lt"/>
                <a:cs typeface="+mn-lt"/>
              </a:rPr>
              <a:t>Metody </a:t>
            </a:r>
            <a:r>
              <a:rPr lang="en-US" sz="2800" b="1" err="1">
                <a:ea typeface="+mn-lt"/>
                <a:cs typeface="+mn-lt"/>
              </a:rPr>
              <a:t>radzenia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sobie</a:t>
            </a:r>
            <a:r>
              <a:rPr lang="en-US" sz="2800" b="1">
                <a:ea typeface="+mn-lt"/>
                <a:cs typeface="+mn-lt"/>
              </a:rPr>
              <a:t> z </a:t>
            </a:r>
            <a:r>
              <a:rPr lang="en-US" sz="2800" b="1" err="1">
                <a:ea typeface="+mn-lt"/>
                <a:cs typeface="+mn-lt"/>
              </a:rPr>
              <a:t>nierównowagą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klas</a:t>
            </a:r>
            <a:endParaRPr lang="en-US" sz="2800" b="1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Wagi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klas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proporcjonalne</a:t>
            </a:r>
            <a:r>
              <a:rPr lang="en-US" sz="2400">
                <a:ea typeface="+mn-lt"/>
                <a:cs typeface="+mn-lt"/>
              </a:rPr>
              <a:t> do ich </a:t>
            </a:r>
            <a:r>
              <a:rPr lang="en-US" sz="2400" err="1">
                <a:ea typeface="+mn-lt"/>
                <a:cs typeface="+mn-lt"/>
              </a:rPr>
              <a:t>częstości</a:t>
            </a:r>
            <a:endParaRPr lang="en-US" sz="2400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Metoda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1">
                <a:ea typeface="+mn-lt"/>
                <a:cs typeface="+mn-lt"/>
              </a:rPr>
              <a:t>SMOTE</a:t>
            </a:r>
            <a:r>
              <a:rPr lang="en-US" sz="2400">
                <a:ea typeface="+mn-lt"/>
                <a:cs typeface="+mn-lt"/>
              </a:rPr>
              <a:t> – </a:t>
            </a:r>
            <a:r>
              <a:rPr lang="en-US" sz="2400" err="1">
                <a:ea typeface="+mn-lt"/>
                <a:cs typeface="+mn-lt"/>
              </a:rPr>
              <a:t>syntetyczne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zwiększenie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próbek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klasy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mniejszościowej</a:t>
            </a:r>
            <a:endParaRPr lang="en-US" sz="2400">
              <a:ea typeface="+mn-lt"/>
              <a:cs typeface="+mn-lt"/>
            </a:endParaRPr>
          </a:p>
          <a:p>
            <a:endParaRPr lang="en-US" sz="320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6997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C30565-8F81-4B63-A6DA-15D20795E8BB}">
  <ds:schemaRefs>
    <ds:schemaRef ds:uri="21705155-b4ce-4c69-95dc-4fd6cb8c5571"/>
    <ds:schemaRef ds:uri="38de0ec0-4312-429b-9ba4-a6f7899b86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AE56A7-C0B1-422F-B93F-A1B9772F5342}">
  <ds:schemaRefs>
    <ds:schemaRef ds:uri="21705155-b4ce-4c69-95dc-4fd6cb8c5571"/>
    <ds:schemaRef ds:uri="38de0ec0-4312-429b-9ba4-a6f7899b86f2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439F29D-32A6-409A-A026-DEBF052F78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33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Custom</vt:lpstr>
      <vt:lpstr>Eksploracja danych </vt:lpstr>
      <vt:lpstr>Opis zbioru  Gun violence data</vt:lpstr>
      <vt:lpstr>Cel eksploracji</vt:lpstr>
      <vt:lpstr>Dobór algorytmu eksploracji</vt:lpstr>
      <vt:lpstr>Dobór metody testowania wyników</vt:lpstr>
      <vt:lpstr>Przygotowanie danych</vt:lpstr>
      <vt:lpstr>PowerPoint Presentation</vt:lpstr>
      <vt:lpstr>Podzbiór danych </vt:lpstr>
      <vt:lpstr>Uzupełnienie danych</vt:lpstr>
      <vt:lpstr>Utworzenie modelu: Drzewo decyzyjne</vt:lpstr>
      <vt:lpstr>Wykorzystane biblioteki</vt:lpstr>
      <vt:lpstr>Najważniejsze importy</vt:lpstr>
      <vt:lpstr>Wyniki i eksperymenty z modelem i zbiorem danych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 losowy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 losowy - podsumowanie</vt:lpstr>
      <vt:lpstr>Obie metody - podsumowanie</vt:lpstr>
      <vt:lpstr>Podsumowanie projektu ✨🎉</vt:lpstr>
      <vt:lpstr>Dziękujemy za uwagę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221</cp:revision>
  <dcterms:created xsi:type="dcterms:W3CDTF">2025-05-29T09:34:41Z</dcterms:created>
  <dcterms:modified xsi:type="dcterms:W3CDTF">2025-06-14T20:53:04Z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